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autoCompressPictures="0">
  <p:sldMasterIdLst>
    <p:sldMasterId id="2147483747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78" r:id="rId9"/>
    <p:sldId id="280" r:id="rId10"/>
    <p:sldId id="281" r:id="rId11"/>
    <p:sldId id="276" r:id="rId12"/>
    <p:sldId id="277" r:id="rId13"/>
    <p:sldId id="264" r:id="rId14"/>
    <p:sldId id="265" r:id="rId15"/>
    <p:sldId id="266" r:id="rId16"/>
    <p:sldId id="267" r:id="rId17"/>
    <p:sldId id="270" r:id="rId18"/>
    <p:sldId id="282" r:id="rId19"/>
    <p:sldId id="283" r:id="rId20"/>
    <p:sldId id="269" r:id="rId2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0" name="dmstk" initials="d" lastIdx="31" clrIdx="0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216" y="312"/>
      </p:cViewPr>
      <p:guideLst>
        <p:guide orient="horz" pos="2588"/>
        <p:guide pos="460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commentAuthors" Target="commentAuthors.xml"  /><Relationship Id="rId23" Type="http://schemas.openxmlformats.org/officeDocument/2006/relationships/presProps" Target="presProps.xml"  /><Relationship Id="rId24" Type="http://schemas.openxmlformats.org/officeDocument/2006/relationships/viewProps" Target="viewProps.xml"  /><Relationship Id="rId25" Type="http://schemas.openxmlformats.org/officeDocument/2006/relationships/theme" Target="theme/theme1.xml"  /><Relationship Id="rId26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comments/comment1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24:37.664" idx="20">
    <p:pos x="9" y="9"/>
    <p:text>구현한 정도와 실제 가동률만 전달</p:text>
  </p:cm>
</p:cmLst>
</file>

<file path=ppt/comments/comment2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19:12.272" idx="27">
    <p:pos x="9" y="9"/>
    <p:text/>
  </p:cm>
  <p:cm authorId="0" dt="2024-03-21T20:19:50.007" idx="28">
    <p:pos x="9" y="146"/>
    <p:text>모바일넷으로 사람과 책 데이터로 훈련했는데 책 인식률 너무 낮았고 따라서 추가데이터셋 전이학습해도 낮았고 샤ㅜ</p:text>
  </p:cm>
  <p:cm authorId="0" dt="2024-03-21T20:20:03.501" idx="29">
    <p:pos x="9" y="282"/>
    <p:text>tiny랑 large써봤는데 동일한 현상</p:text>
  </p:cm>
  <p:cm authorId="0" dt="2024-03-21T20:20:25.926" idx="30">
    <p:pos x="9" y="417"/>
    <p:text>ssd썼는데 cpu가 받지를 못해서 결과적으로 x에 안착, 전이 학습결과가 만족스러워씅ㅁ</p:text>
  </p:cm>
  <p:cm authorId="0" dt="2024-03-21T20:21:05.484" idx="31">
    <p:pos x="9" y="554"/>
    <p:text>labeling model = 라벨</p:text>
  </p:cm>
</p:cmLst>
</file>

<file path=ppt/comments/comment3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22:07.680" idx="11">
    <p:pos x="9" y="9"/>
    <p:text>동영상에 tessaract와 opencv이용했더니 너무 느리고 정확도도 낮음</p:text>
  </p:cm>
  <p:cm authorId="0" dt="2024-03-21T20:22:41.968" idx="12">
    <p:pos x="9" y="146"/>
    <p:text>kerasocr, easyocr 등 다른 모델도 여전히 낮았음</p:text>
  </p:cm>
  <p:cm authorId="0" dt="2024-03-21T20:22:49.199" idx="13">
    <p:pos x="9" y="282"/>
    <p:text>결과적으로 paddleocr</p:text>
  </p:cm>
  <p:cm authorId="0" dt="2024-03-21T20:23:21.034" idx="14">
    <p:pos x="9" y="417"/>
    <p:text>테서렉트 실패후 레이블링에도 도전했는데 30퍼센트 정도의 낮은 정확성에 따라 포기</p:text>
  </p:cm>
</p:cmLst>
</file>

<file path=ppt/comments/comment4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25:36.495" idx="22">
    <p:pos x="9041" y="1575"/>
    <p:text>SpeechRecognition 라이브러리를 활용</p:text>
  </p:cm>
</p:cmLst>
</file>

<file path=ppt/comments/comment5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25:36.495" idx="26">
    <p:pos x="9041" y="1575"/>
    <p:text>SpeechRecognition 라이브러리를 활용</p:text>
  </p:cm>
</p:cmLst>
</file>

<file path=ppt/comments/comment6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25:36.495" idx="25">
    <p:pos x="9041" y="1575"/>
    <p:text>SpeechRecognition 라이브러리를 활용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282F153-3F37-0F45-9E97-73ACFA13230C}" type="datetime1">
              <a:rPr lang="en-US"/>
              <a:pPr lvl="0">
                <a:defRPr/>
              </a:pPr>
              <a:t>3/21/2024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E5E9CC1-C706-0F49-92D6-E571CC5EEA8F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5.png"  /><Relationship Id="rId4" Type="http://schemas.openxmlformats.org/officeDocument/2006/relationships/hyperlink" Target="https://youtu.be/ZHjXpxrN4Ws" TargetMode="External"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5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1.xml"  /><Relationship Id="rId4" Type="http://schemas.openxmlformats.org/officeDocument/2006/relationships/image" Target="../media/image16.png"  /><Relationship Id="rId5" Type="http://schemas.openxmlformats.org/officeDocument/2006/relationships/image" Target="../media/image17.jpeg"  /><Relationship Id="rId6" Type="http://schemas.openxmlformats.org/officeDocument/2006/relationships/image" Target="../media/image18.jpeg"  /><Relationship Id="rId7" Type="http://schemas.openxmlformats.org/officeDocument/2006/relationships/image" Target="../media/image19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20.png"  /><Relationship Id="rId4" Type="http://schemas.openxmlformats.org/officeDocument/2006/relationships/image" Target="../media/image21.jpe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2.xml"  /><Relationship Id="rId4" Type="http://schemas.openxmlformats.org/officeDocument/2006/relationships/image" Target="../media/image22.png"  /><Relationship Id="rId5" Type="http://schemas.openxmlformats.org/officeDocument/2006/relationships/image" Target="../media/image23.png"  /><Relationship Id="rId6" Type="http://schemas.openxmlformats.org/officeDocument/2006/relationships/image" Target="../media/image24.jpeg"  /><Relationship Id="rId7" Type="http://schemas.openxmlformats.org/officeDocument/2006/relationships/image" Target="../media/image25.jpe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3.xml"  /><Relationship Id="rId4" Type="http://schemas.openxmlformats.org/officeDocument/2006/relationships/image" Target="../media/image26.png"  /><Relationship Id="rId5" Type="http://schemas.openxmlformats.org/officeDocument/2006/relationships/image" Target="../media/image27.png"  /><Relationship Id="rId6" Type="http://schemas.openxmlformats.org/officeDocument/2006/relationships/image" Target="../media/image28.jpe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6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4.xml"  /><Relationship Id="rId4" Type="http://schemas.openxmlformats.org/officeDocument/2006/relationships/image" Target="../media/image29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7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5.xml"  /><Relationship Id="rId4" Type="http://schemas.openxmlformats.org/officeDocument/2006/relationships/image" Target="../media/image29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8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6.xml"  /><Relationship Id="rId4" Type="http://schemas.openxmlformats.org/officeDocument/2006/relationships/image" Target="../media/image29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0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3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8.png"  /><Relationship Id="rId4" Type="http://schemas.openxmlformats.org/officeDocument/2006/relationships/image" Target="../media/image9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0.png"  /><Relationship Id="rId4" Type="http://schemas.openxmlformats.org/officeDocument/2006/relationships/image" Target="../media/image11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2.png"  /><Relationship Id="rId4" Type="http://schemas.openxmlformats.org/officeDocument/2006/relationships/image" Target="../media/image14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65819" y="3420427"/>
            <a:ext cx="8622916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altLang="ko-KR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CIA</a:t>
            </a:r>
            <a:r>
              <a:rPr 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(</a:t>
            </a:r>
            <a:r>
              <a:rPr lang="en-US" sz="42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Control</a:t>
            </a:r>
            <a:r>
              <a:rPr lang="en-US" altLang="ko-KR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 </a:t>
            </a:r>
            <a:r>
              <a:rPr 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Inventory</a:t>
            </a:r>
            <a:r>
              <a:rPr lang="en-US" altLang="ko-KR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 AI</a:t>
            </a:r>
            <a:r>
              <a:rPr 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)</a:t>
            </a:r>
            <a:endParaRPr 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6" name="Text 2"/>
          <p:cNvSpPr/>
          <p:nvPr/>
        </p:nvSpPr>
        <p:spPr>
          <a:xfrm>
            <a:off x="12916101" y="6602203"/>
            <a:ext cx="995970" cy="71552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r">
              <a:lnSpc>
                <a:spcPts val="3281"/>
              </a:lnSpc>
              <a:buNone/>
              <a:defRPr/>
            </a:pPr>
            <a:r>
              <a:rPr lang="en-US" sz="4000" b="1" kern="0" spc="-52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1조</a:t>
            </a:r>
            <a:endParaRPr lang="en-US" sz="4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r>
              <a:rPr lang="en-US" altLang="ko-KR" sz="4500">
                <a:hlinkClick r:id="rId4"/>
              </a:rPr>
              <a:t>https://youtu.be/ZHjXpxrN4Ws</a:t>
            </a:r>
            <a:endParaRPr lang="en-US" altLang="ko-KR" sz="4500"/>
          </a:p>
        </p:txBody>
      </p:sp>
      <p:sp>
        <p:nvSpPr>
          <p:cNvPr id="4" name="Text 1"/>
          <p:cNvSpPr/>
          <p:nvPr/>
        </p:nvSpPr>
        <p:spPr>
          <a:xfrm>
            <a:off x="986091" y="913215"/>
            <a:ext cx="3497402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altLang="ko-KR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6. </a:t>
            </a:r>
            <a:r>
              <a:rPr lang="ko-KR" alt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시연 영상</a:t>
            </a:r>
            <a:endParaRPr lang="ko-KR" alt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6" name="Text 1"/>
          <p:cNvSpPr/>
          <p:nvPr/>
        </p:nvSpPr>
        <p:spPr>
          <a:xfrm>
            <a:off x="1883869" y="2479002"/>
            <a:ext cx="10862662" cy="1635797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ctr">
              <a:lnSpc>
                <a:spcPts val="2615"/>
              </a:lnSpc>
              <a:buNone/>
              <a:defRPr/>
            </a:pPr>
            <a:endParaRPr lang="en-US" altLang="ko-KR" sz="4000" b="1" kern="0" spc="-42">
              <a:solidFill>
                <a:srgbClr val="272525"/>
              </a:solidFill>
              <a:latin typeface="Verdana"/>
              <a:ea typeface="adonis-web"/>
              <a:cs typeface="adonis-web"/>
            </a:endParaRPr>
          </a:p>
          <a:p>
            <a:pPr marL="0" lvl="0" indent="0" algn="ctr">
              <a:lnSpc>
                <a:spcPts val="2615"/>
              </a:lnSpc>
              <a:buNone/>
              <a:defRPr/>
            </a:pPr>
            <a:endParaRPr lang="en-US" altLang="ko-KR" sz="4000" b="1" kern="0" spc="-42">
              <a:solidFill>
                <a:srgbClr val="272525"/>
              </a:solidFill>
              <a:latin typeface="Verdana"/>
              <a:ea typeface="adonis-web"/>
              <a:cs typeface="adonis-web"/>
            </a:endParaRPr>
          </a:p>
          <a:p>
            <a:pPr marL="0" lvl="0" indent="0" algn="ctr">
              <a:lnSpc>
                <a:spcPts val="2615"/>
              </a:lnSpc>
              <a:buNone/>
              <a:defRPr/>
            </a:pPr>
            <a:r>
              <a:rPr lang="en-US" altLang="ko-KR" sz="4000" b="1" kern="0" spc="-42">
                <a:solidFill>
                  <a:srgbClr val="272525"/>
                </a:solidFill>
                <a:latin typeface="Verdana"/>
                <a:ea typeface="adonis-web"/>
                <a:cs typeface="adonis-web"/>
              </a:rPr>
              <a:t>7. Models</a:t>
            </a:r>
            <a:endParaRPr lang="en-US" altLang="ko-KR" sz="4000" b="1" kern="0" spc="-42">
              <a:solidFill>
                <a:srgbClr val="272525"/>
              </a:solidFill>
              <a:latin typeface="Verdana"/>
              <a:ea typeface="adonis-web"/>
              <a:cs typeface="adonis-web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742599" y="977775"/>
            <a:ext cx="5842945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얼굴 인식</a:t>
            </a:r>
            <a:endParaRPr lang="ko-KR" alt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grpSp>
        <p:nvGrpSpPr>
          <p:cNvPr id="11" name=""/>
          <p:cNvGrpSpPr/>
          <p:nvPr/>
        </p:nvGrpSpPr>
        <p:grpSpPr>
          <a:xfrm rot="0">
            <a:off x="742599" y="2501761"/>
            <a:ext cx="4195164" cy="904240"/>
            <a:chOff x="1566490" y="3062393"/>
            <a:chExt cx="4195164" cy="904240"/>
          </a:xfrm>
        </p:grpSpPr>
        <p:sp>
          <p:nvSpPr>
            <p:cNvPr id="7" name="Text 4"/>
            <p:cNvSpPr/>
            <p:nvPr/>
          </p:nvSpPr>
          <p:spPr>
            <a:xfrm>
              <a:off x="1566490" y="3062393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>
                <a:lnSpc>
                  <a:spcPts val="2799"/>
                </a:lnSpc>
                <a:buNone/>
                <a:defRPr/>
              </a:pPr>
              <a:r>
                <a:rPr lang="ko-KR" altLang="en-US" sz="2200" b="1" kern="0" spc="-44">
                  <a:solidFill>
                    <a:srgbClr val="000000"/>
                  </a:solidFill>
                  <a:latin typeface="Verdana"/>
                  <a:ea typeface="adonis-web"/>
                  <a:cs typeface="adonis-web"/>
                </a:rPr>
                <a:t>※ </a:t>
              </a:r>
              <a:r>
                <a:rPr lang="en-US" altLang="ko-KR" sz="2200" b="1" kern="0" spc="-44">
                  <a:solidFill>
                    <a:srgbClr val="000000"/>
                  </a:solidFill>
                  <a:latin typeface="Verdana"/>
                  <a:ea typeface="adonis-web"/>
                  <a:cs typeface="adonis-web"/>
                </a:rPr>
                <a:t>Squeezenet &amp; </a:t>
              </a:r>
              <a:r>
                <a:rPr lang="en-US" sz="2200" b="1" kern="0" spc="-44">
                  <a:solidFill>
                    <a:srgbClr val="000000"/>
                  </a:solidFill>
                  <a:latin typeface="Verdana"/>
                  <a:ea typeface="adonis-web"/>
                  <a:cs typeface="adonis-web"/>
                </a:rPr>
                <a:t>Face</a:t>
              </a:r>
              <a:r>
                <a:rPr lang="en-US" altLang="ko-KR" sz="2200" b="1" kern="0" spc="-44">
                  <a:solidFill>
                    <a:srgbClr val="000000"/>
                  </a:solidFill>
                  <a:latin typeface="Verdana"/>
                  <a:ea typeface="adonis-web"/>
                  <a:cs typeface="adonis-web"/>
                </a:rPr>
                <a:t>n</a:t>
              </a:r>
              <a:r>
                <a:rPr lang="en-US" sz="2200" b="1" kern="0" spc="-44">
                  <a:solidFill>
                    <a:srgbClr val="000000"/>
                  </a:solidFill>
                  <a:latin typeface="Verdana"/>
                  <a:ea typeface="adonis-web"/>
                  <a:cs typeface="adonis-web"/>
                </a:rPr>
                <a:t>et</a:t>
              </a:r>
              <a:endParaRPr 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endParaRPr>
            </a:p>
          </p:txBody>
        </p:sp>
        <p:sp>
          <p:nvSpPr>
            <p:cNvPr id="10" name="Text 4"/>
            <p:cNvSpPr/>
            <p:nvPr/>
          </p:nvSpPr>
          <p:spPr>
            <a:xfrm>
              <a:off x="1566490" y="3619447"/>
              <a:ext cx="4195164" cy="347186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>
                <a:lnSpc>
                  <a:spcPts val="2799"/>
                </a:lnSpc>
                <a:buNone/>
                <a:defRPr/>
              </a:pPr>
              <a:r>
                <a:rPr lang="en-US" altLang="ko-KR" kern="0" spc="-35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-</a:t>
              </a:r>
              <a:r>
                <a:rPr lang="ko-KR" altLang="en-US" kern="0" spc="-35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 얼굴 탐지 </a:t>
              </a:r>
              <a:r>
                <a:rPr lang="en-US" altLang="ko-KR" kern="0" spc="-35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&amp;</a:t>
              </a:r>
              <a:r>
                <a:rPr lang="ko-KR" altLang="en-US" kern="0" spc="-35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 얼굴 인식 </a:t>
              </a:r>
              <a:endParaRPr lang="ko-KR" altLang="en-US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endParaRPr>
            </a:p>
          </p:txBody>
        </p:sp>
      </p:grp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42598" y="3832003"/>
            <a:ext cx="6219261" cy="408622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7510523" y="3832003"/>
            <a:ext cx="6517994" cy="3926410"/>
          </a:xfrm>
          <a:prstGeom prst="rect">
            <a:avLst/>
          </a:prstGeom>
        </p:spPr>
      </p:pic>
      <p:pic>
        <p:nvPicPr>
          <p:cNvPr id="16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7510523" y="977775"/>
            <a:ext cx="2238375" cy="2276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704904" y="1066811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음성 인식</a:t>
            </a:r>
            <a:endParaRPr lang="ko-KR" alt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5" name="Text 2"/>
          <p:cNvSpPr/>
          <p:nvPr/>
        </p:nvSpPr>
        <p:spPr>
          <a:xfrm>
            <a:off x="1107923" y="2992323"/>
            <a:ext cx="3762970" cy="347185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※ </a:t>
            </a:r>
            <a:r>
              <a:rPr 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Whisper</a:t>
            </a:r>
            <a:r>
              <a:rPr lang="en-US" altLang="ko-KR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 API</a:t>
            </a:r>
            <a:endParaRPr lang="en-US" altLang="ko-KR" sz="2200" b="1" kern="0" spc="-44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98398" y="3608963"/>
            <a:ext cx="4133065" cy="35540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en-US" altLang="ko-KR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-</a:t>
            </a:r>
            <a:r>
              <a:rPr lang="ko-KR" altLang="en-US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altLang="ko-KR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Pyaudio + Whisper Small</a:t>
            </a:r>
            <a:r>
              <a:rPr lang="ko-KR" altLang="en-US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의 실패</a:t>
            </a:r>
            <a:endParaRPr lang="ko-KR" altLang="en-US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en-US" altLang="ko-KR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7" name="Text 3"/>
          <p:cNvSpPr/>
          <p:nvPr/>
        </p:nvSpPr>
        <p:spPr>
          <a:xfrm>
            <a:off x="1107923" y="4114800"/>
            <a:ext cx="4133065" cy="35540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en-US" altLang="ko-KR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-</a:t>
            </a:r>
            <a:r>
              <a:rPr lang="ko-KR" altLang="en-US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altLang="ko-KR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API</a:t>
            </a:r>
            <a:r>
              <a:rPr lang="ko-KR" altLang="en-US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를 이용하여 해결</a:t>
            </a:r>
            <a:endParaRPr lang="ko-KR" altLang="en-US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en-US" altLang="ko-KR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pic>
        <p:nvPicPr>
          <p:cNvPr id="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870220" y="5028343"/>
            <a:ext cx="2238375" cy="2266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en-US" altLang="ko-KR"/>
          </a:p>
        </p:txBody>
      </p:sp>
      <p:sp>
        <p:nvSpPr>
          <p:cNvPr id="4" name="Text 1"/>
          <p:cNvSpPr/>
          <p:nvPr/>
        </p:nvSpPr>
        <p:spPr>
          <a:xfrm>
            <a:off x="727201" y="1151480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사물 인식</a:t>
            </a:r>
            <a:endParaRPr lang="ko-KR" alt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5" name="Text 2"/>
          <p:cNvSpPr/>
          <p:nvPr/>
        </p:nvSpPr>
        <p:spPr>
          <a:xfrm>
            <a:off x="1194018" y="2900059"/>
            <a:ext cx="4536434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※ </a:t>
            </a:r>
            <a:r>
              <a:rPr lang="en-US" sz="22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YOLO-</a:t>
            </a:r>
            <a:r>
              <a:rPr lang="en-US" altLang="ko-KR" sz="22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X</a:t>
            </a:r>
            <a:endParaRPr lang="en-US" altLang="ko-KR" sz="22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6" name="Text 3"/>
          <p:cNvSpPr/>
          <p:nvPr/>
        </p:nvSpPr>
        <p:spPr>
          <a:xfrm>
            <a:off x="1194018" y="4114800"/>
            <a:ext cx="4139921" cy="35540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※ </a:t>
            </a:r>
            <a:r>
              <a:rPr lang="en-US" altLang="ko-KR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Labeling with </a:t>
            </a:r>
            <a:r>
              <a:rPr lang="en-US" sz="22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CVAT</a:t>
            </a:r>
            <a:endParaRPr lang="en-US" sz="22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8" name="Text 5"/>
          <p:cNvSpPr/>
          <p:nvPr/>
        </p:nvSpPr>
        <p:spPr>
          <a:xfrm>
            <a:off x="8089463" y="4728567"/>
            <a:ext cx="1832729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en-US" sz="175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626024" y="384425"/>
            <a:ext cx="7329185" cy="336437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6626024" y="3845327"/>
            <a:ext cx="7329186" cy="4053550"/>
          </a:xfrm>
          <a:prstGeom prst="rect">
            <a:avLst/>
          </a:prstGeom>
        </p:spPr>
      </p:pic>
      <p:pic>
        <p:nvPicPr>
          <p:cNvPr id="14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2144791" y="5083969"/>
            <a:ext cx="2238375" cy="2181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829522" y="1162556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문자 인식</a:t>
            </a:r>
            <a:endParaRPr lang="ko-KR" alt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5" name="Text 2"/>
          <p:cNvSpPr/>
          <p:nvPr/>
        </p:nvSpPr>
        <p:spPr>
          <a:xfrm>
            <a:off x="1250394" y="3022382"/>
            <a:ext cx="4237408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※ </a:t>
            </a:r>
            <a:r>
              <a:rPr lang="en-US" sz="22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PaddleOCR</a:t>
            </a:r>
            <a:endParaRPr lang="en-US" sz="22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8" name="Text 5"/>
          <p:cNvSpPr/>
          <p:nvPr/>
        </p:nvSpPr>
        <p:spPr>
          <a:xfrm>
            <a:off x="9854446" y="4728567"/>
            <a:ext cx="2442448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en-US" sz="1750"/>
          </a:p>
        </p:txBody>
      </p:sp>
      <p:sp>
        <p:nvSpPr>
          <p:cNvPr id="9" name="Text 3"/>
          <p:cNvSpPr/>
          <p:nvPr/>
        </p:nvSpPr>
        <p:spPr>
          <a:xfrm>
            <a:off x="1250394" y="3555484"/>
            <a:ext cx="3942565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en-US" altLang="ko-KR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-</a:t>
            </a:r>
            <a:r>
              <a:rPr lang="ko-KR" altLang="en-US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가장 인식률이 좋은 모델로 정착</a:t>
            </a:r>
            <a:endParaRPr lang="ko-KR" altLang="en-US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315200" y="2336458"/>
            <a:ext cx="6745673" cy="5139618"/>
          </a:xfrm>
          <a:prstGeom prst="rect">
            <a:avLst/>
          </a:prstGeom>
        </p:spPr>
      </p:pic>
      <p:pic>
        <p:nvPicPr>
          <p:cNvPr id="11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2097726" y="4906267"/>
            <a:ext cx="2247900" cy="2238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965965" y="709185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374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고통</a:t>
            </a:r>
            <a:endParaRPr lang="ko-KR" altLang="en-US" sz="4374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8" name="Text 5"/>
          <p:cNvSpPr/>
          <p:nvPr/>
        </p:nvSpPr>
        <p:spPr>
          <a:xfrm>
            <a:off x="9854446" y="4728567"/>
            <a:ext cx="2442448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en-US" sz="1750"/>
          </a:p>
        </p:txBody>
      </p:sp>
      <p:sp>
        <p:nvSpPr>
          <p:cNvPr id="11" name="Text 3"/>
          <p:cNvSpPr/>
          <p:nvPr/>
        </p:nvSpPr>
        <p:spPr>
          <a:xfrm>
            <a:off x="267773" y="2502541"/>
            <a:ext cx="14094852" cy="522916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제각각인 코드를 통합하는게 힘들었다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데이터 수집과 라벨링이 끝나지 않는다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일정한 인식률을 얻는 것이 힘들었다  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무지성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Merge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가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Github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에 독을 풀었다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965965" y="709185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374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깨달음</a:t>
            </a:r>
            <a:endParaRPr lang="ko-KR" altLang="en-US" sz="4374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8" name="Text 5"/>
          <p:cNvSpPr/>
          <p:nvPr/>
        </p:nvSpPr>
        <p:spPr>
          <a:xfrm>
            <a:off x="9854446" y="4728567"/>
            <a:ext cx="2442448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en-US" sz="1750"/>
          </a:p>
        </p:txBody>
      </p:sp>
      <p:sp>
        <p:nvSpPr>
          <p:cNvPr id="11" name="Text 3"/>
          <p:cNvSpPr/>
          <p:nvPr/>
        </p:nvSpPr>
        <p:spPr>
          <a:xfrm>
            <a:off x="267773" y="2502541"/>
            <a:ext cx="14094852" cy="522916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코드의 계획을 철저히 하자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주요 기능의 구현부터 총력을 다하자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브랜치 단위로 관리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,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가치가 있을 때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Merge</a:t>
            </a:r>
            <a:endParaRPr lang="en-US" altLang="ko-KR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965965" y="709185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374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개선사항</a:t>
            </a:r>
            <a:endParaRPr lang="ko-KR" altLang="en-US" sz="4374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8" name="Text 5"/>
          <p:cNvSpPr/>
          <p:nvPr/>
        </p:nvSpPr>
        <p:spPr>
          <a:xfrm>
            <a:off x="9854446" y="4728567"/>
            <a:ext cx="2442448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en-US" sz="1750"/>
          </a:p>
        </p:txBody>
      </p:sp>
      <p:sp>
        <p:nvSpPr>
          <p:cNvPr id="11" name="Text 3"/>
          <p:cNvSpPr/>
          <p:nvPr/>
        </p:nvSpPr>
        <p:spPr>
          <a:xfrm>
            <a:off x="267773" y="2502541"/>
            <a:ext cx="14094852" cy="522916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라이브러리의 도움 없이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RFID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활용하기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하나의 영상에서 섹터 구분하기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 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사용자 편의 개선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컨트롤타워 역할 할만한 사람을 조마다 넣어주세요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457200" lvl="1" indent="0">
              <a:lnSpc>
                <a:spcPts val="2799"/>
              </a:lnSpc>
              <a:buNone/>
              <a:defRPr/>
            </a:pPr>
            <a:endParaRPr lang="en-US" altLang="ko-KR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982223" y="3281601"/>
            <a:ext cx="6665952" cy="833199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ctr">
              <a:lnSpc>
                <a:spcPts val="6561"/>
              </a:lnSpc>
              <a:buNone/>
              <a:defRPr/>
            </a:pPr>
            <a:r>
              <a:rPr lang="en-US" altLang="ko-KR" sz="5249" b="1" kern="0" spc="-104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Thank you!!</a:t>
            </a:r>
            <a:endParaRPr lang="en-US" altLang="ko-KR" sz="5249" b="1" kern="0" spc="-104">
              <a:solidFill>
                <a:srgbClr val="000000"/>
              </a:solidFill>
              <a:latin typeface="adonis-web"/>
              <a:ea typeface="adonis-web"/>
              <a:cs typeface="adonis-web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en-US" altLang="ko-KR"/>
          </a:p>
        </p:txBody>
      </p:sp>
      <p:sp>
        <p:nvSpPr>
          <p:cNvPr id="7" name="Text 1"/>
          <p:cNvSpPr/>
          <p:nvPr/>
        </p:nvSpPr>
        <p:spPr>
          <a:xfrm>
            <a:off x="3982224" y="3281601"/>
            <a:ext cx="6665952" cy="1043635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ctr">
              <a:lnSpc>
                <a:spcPts val="6561"/>
              </a:lnSpc>
              <a:buNone/>
              <a:defRPr/>
            </a:pPr>
            <a:r>
              <a:rPr lang="en-US" altLang="ko-KR" sz="5500" b="1" kern="0" spc="-10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Thank you!!</a:t>
            </a:r>
            <a:endParaRPr lang="en-US" altLang="ko-KR" sz="5500" b="1" kern="0" spc="-104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428"/>
            <a:ext cx="14630400" cy="8231029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2564011" y="584478"/>
            <a:ext cx="5313878" cy="66413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230"/>
              </a:lnSpc>
              <a:buNone/>
              <a:defRPr/>
            </a:pPr>
            <a:r>
              <a:rPr lang="en-US" sz="4184" b="1" kern="0" spc="-84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목차</a:t>
            </a:r>
            <a:endParaRPr lang="en-US" sz="4184"/>
          </a:p>
        </p:txBody>
      </p:sp>
      <p:grpSp>
        <p:nvGrpSpPr>
          <p:cNvPr id="43" name=""/>
          <p:cNvGrpSpPr/>
          <p:nvPr/>
        </p:nvGrpSpPr>
        <p:grpSpPr>
          <a:xfrm rot="0">
            <a:off x="2564011" y="1673662"/>
            <a:ext cx="3025735" cy="1707594"/>
            <a:chOff x="2564011" y="1673662"/>
            <a:chExt cx="3025735" cy="1707594"/>
          </a:xfrm>
        </p:grpSpPr>
        <p:sp>
          <p:nvSpPr>
            <p:cNvPr id="5" name="Shape 2"/>
            <p:cNvSpPr/>
            <p:nvPr/>
          </p:nvSpPr>
          <p:spPr>
            <a:xfrm>
              <a:off x="2564011" y="1673662"/>
              <a:ext cx="3025735" cy="1707594"/>
            </a:xfrm>
            <a:prstGeom prst="roundRect">
              <a:avLst>
                <a:gd name="adj" fmla="val 560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 3"/>
            <p:cNvSpPr/>
            <p:nvPr/>
          </p:nvSpPr>
          <p:spPr>
            <a:xfrm>
              <a:off x="2784158" y="1893808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1. </a:t>
              </a:r>
              <a:r>
                <a:rPr lang="ko-KR" alt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조원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 소개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4" name=""/>
          <p:cNvGrpSpPr/>
          <p:nvPr/>
        </p:nvGrpSpPr>
        <p:grpSpPr>
          <a:xfrm rot="0">
            <a:off x="5802273" y="1673662"/>
            <a:ext cx="3025735" cy="1707594"/>
            <a:chOff x="5802273" y="1673662"/>
            <a:chExt cx="3025735" cy="1707594"/>
          </a:xfrm>
        </p:grpSpPr>
        <p:sp>
          <p:nvSpPr>
            <p:cNvPr id="8" name="Shape 5"/>
            <p:cNvSpPr/>
            <p:nvPr/>
          </p:nvSpPr>
          <p:spPr>
            <a:xfrm>
              <a:off x="5802273" y="1673662"/>
              <a:ext cx="3025735" cy="1707594"/>
            </a:xfrm>
            <a:prstGeom prst="roundRect">
              <a:avLst>
                <a:gd name="adj" fmla="val 560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9" name="Text 6"/>
            <p:cNvSpPr/>
            <p:nvPr/>
          </p:nvSpPr>
          <p:spPr>
            <a:xfrm>
              <a:off x="6022419" y="1893808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2.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Why?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5" name=""/>
          <p:cNvGrpSpPr/>
          <p:nvPr/>
        </p:nvGrpSpPr>
        <p:grpSpPr>
          <a:xfrm rot="0">
            <a:off x="9040534" y="1673662"/>
            <a:ext cx="3025735" cy="1707594"/>
            <a:chOff x="9040534" y="1673662"/>
            <a:chExt cx="3025735" cy="1707594"/>
          </a:xfrm>
        </p:grpSpPr>
        <p:sp>
          <p:nvSpPr>
            <p:cNvPr id="12" name="Shape 9"/>
            <p:cNvSpPr/>
            <p:nvPr/>
          </p:nvSpPr>
          <p:spPr>
            <a:xfrm>
              <a:off x="9040534" y="1673662"/>
              <a:ext cx="3025735" cy="1707594"/>
            </a:xfrm>
            <a:prstGeom prst="roundRect">
              <a:avLst>
                <a:gd name="adj" fmla="val 560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3" name="Text 10"/>
            <p:cNvSpPr/>
            <p:nvPr/>
          </p:nvSpPr>
          <p:spPr>
            <a:xfrm>
              <a:off x="9260681" y="1893808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3. Flow Chart</a:t>
              </a:r>
              <a:endParaRPr lang="en-US" altLang="ko-KR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6" name=""/>
          <p:cNvGrpSpPr/>
          <p:nvPr/>
        </p:nvGrpSpPr>
        <p:grpSpPr>
          <a:xfrm rot="0">
            <a:off x="2564011" y="3593783"/>
            <a:ext cx="3025735" cy="1920121"/>
            <a:chOff x="2564011" y="3593783"/>
            <a:chExt cx="3025735" cy="1920121"/>
          </a:xfrm>
        </p:grpSpPr>
        <p:sp>
          <p:nvSpPr>
            <p:cNvPr id="16" name="Shape 13"/>
            <p:cNvSpPr/>
            <p:nvPr/>
          </p:nvSpPr>
          <p:spPr>
            <a:xfrm>
              <a:off x="2564011" y="3593783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7" name="Text 14"/>
            <p:cNvSpPr/>
            <p:nvPr/>
          </p:nvSpPr>
          <p:spPr>
            <a:xfrm>
              <a:off x="2784158" y="3813929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4. Level Design</a:t>
              </a:r>
              <a:endParaRPr lang="en-US" altLang="ko-KR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0" name=""/>
          <p:cNvGrpSpPr/>
          <p:nvPr/>
        </p:nvGrpSpPr>
        <p:grpSpPr>
          <a:xfrm rot="0">
            <a:off x="5802273" y="3593783"/>
            <a:ext cx="3025735" cy="1920121"/>
            <a:chOff x="5802273" y="3593783"/>
            <a:chExt cx="3025735" cy="1920121"/>
          </a:xfrm>
        </p:grpSpPr>
        <p:sp>
          <p:nvSpPr>
            <p:cNvPr id="19" name="Shape 16"/>
            <p:cNvSpPr/>
            <p:nvPr/>
          </p:nvSpPr>
          <p:spPr>
            <a:xfrm>
              <a:off x="5802273" y="3593783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0" name="Text 17"/>
            <p:cNvSpPr/>
            <p:nvPr/>
          </p:nvSpPr>
          <p:spPr>
            <a:xfrm>
              <a:off x="6022419" y="3813929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5.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Scheduling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8" name=""/>
          <p:cNvGrpSpPr/>
          <p:nvPr/>
        </p:nvGrpSpPr>
        <p:grpSpPr>
          <a:xfrm rot="0">
            <a:off x="2564011" y="5726430"/>
            <a:ext cx="3025735" cy="1920121"/>
            <a:chOff x="2564011" y="5726430"/>
            <a:chExt cx="3025735" cy="1920121"/>
          </a:xfrm>
        </p:grpSpPr>
        <p:sp>
          <p:nvSpPr>
            <p:cNvPr id="22" name="Shape 19"/>
            <p:cNvSpPr/>
            <p:nvPr/>
          </p:nvSpPr>
          <p:spPr>
            <a:xfrm>
              <a:off x="2564011" y="5726430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3" name="Text 20"/>
            <p:cNvSpPr/>
            <p:nvPr/>
          </p:nvSpPr>
          <p:spPr>
            <a:xfrm>
              <a:off x="2784157" y="5856251"/>
              <a:ext cx="2585442" cy="664369"/>
            </a:xfrm>
            <a:prstGeom prst="rect">
              <a:avLst/>
            </a:prstGeom>
            <a:noFill/>
            <a:ln/>
          </p:spPr>
          <p:txBody>
            <a:bodyPr wrap="squar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00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7. Models</a:t>
              </a:r>
              <a:endParaRPr lang="en-US" altLang="ko-KR" sz="2000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7" name=""/>
          <p:cNvGrpSpPr/>
          <p:nvPr/>
        </p:nvGrpSpPr>
        <p:grpSpPr>
          <a:xfrm rot="0">
            <a:off x="9040534" y="3593783"/>
            <a:ext cx="3025735" cy="1920121"/>
            <a:chOff x="9040534" y="3593783"/>
            <a:chExt cx="3025735" cy="1920121"/>
          </a:xfrm>
        </p:grpSpPr>
        <p:sp>
          <p:nvSpPr>
            <p:cNvPr id="25" name="Shape 22"/>
            <p:cNvSpPr/>
            <p:nvPr/>
          </p:nvSpPr>
          <p:spPr>
            <a:xfrm>
              <a:off x="9040534" y="3593783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6" name="Text 23"/>
            <p:cNvSpPr/>
            <p:nvPr/>
          </p:nvSpPr>
          <p:spPr>
            <a:xfrm>
              <a:off x="9260681" y="3813930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6.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시연</a:t>
              </a: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(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영상</a:t>
              </a: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)</a:t>
              </a:r>
              <a:endParaRPr lang="en-US" altLang="ko-KR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9" name=""/>
          <p:cNvGrpSpPr/>
          <p:nvPr/>
        </p:nvGrpSpPr>
        <p:grpSpPr>
          <a:xfrm rot="0">
            <a:off x="5802273" y="5726430"/>
            <a:ext cx="3025735" cy="1920121"/>
            <a:chOff x="5802273" y="5726430"/>
            <a:chExt cx="3025735" cy="1920121"/>
          </a:xfrm>
        </p:grpSpPr>
        <p:sp>
          <p:nvSpPr>
            <p:cNvPr id="28" name="Shape 25"/>
            <p:cNvSpPr/>
            <p:nvPr/>
          </p:nvSpPr>
          <p:spPr>
            <a:xfrm>
              <a:off x="5802273" y="5726430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9" name="Text 26"/>
            <p:cNvSpPr/>
            <p:nvPr/>
          </p:nvSpPr>
          <p:spPr>
            <a:xfrm>
              <a:off x="6022419" y="5946577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8.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개선사항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50" name=""/>
          <p:cNvGrpSpPr/>
          <p:nvPr/>
        </p:nvGrpSpPr>
        <p:grpSpPr>
          <a:xfrm rot="0">
            <a:off x="9040534" y="5726430"/>
            <a:ext cx="3025735" cy="1920121"/>
            <a:chOff x="9040534" y="5726430"/>
            <a:chExt cx="3025735" cy="1920121"/>
          </a:xfrm>
        </p:grpSpPr>
        <p:sp>
          <p:nvSpPr>
            <p:cNvPr id="31" name="Shape 28"/>
            <p:cNvSpPr/>
            <p:nvPr/>
          </p:nvSpPr>
          <p:spPr>
            <a:xfrm>
              <a:off x="9040534" y="5726430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32" name="Text 29"/>
            <p:cNvSpPr/>
            <p:nvPr/>
          </p:nvSpPr>
          <p:spPr>
            <a:xfrm>
              <a:off x="9260680" y="5946577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ko-KR" alt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 </a:t>
              </a:r>
              <a:endParaRPr lang="ko-KR" alt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64221" y="1040176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altLang="ko-KR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1.</a:t>
            </a:r>
            <a:r>
              <a:rPr lang="ko-KR" altLang="en-US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 </a:t>
            </a:r>
            <a:r>
              <a:rPr lang="en-US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Team Member</a:t>
            </a:r>
            <a:endParaRPr lang="en-US" sz="4374" b="1" kern="0" spc="-87">
              <a:solidFill>
                <a:srgbClr val="000000"/>
              </a:solidFill>
              <a:latin typeface="adonis-web"/>
              <a:ea typeface="adonis-web"/>
              <a:cs typeface="adonis-web"/>
            </a:endParaRPr>
          </a:p>
        </p:txBody>
      </p:sp>
      <p:sp>
        <p:nvSpPr>
          <p:cNvPr id="6" name="Text 2"/>
          <p:cNvSpPr/>
          <p:nvPr/>
        </p:nvSpPr>
        <p:spPr>
          <a:xfrm>
            <a:off x="6264222" y="2397103"/>
            <a:ext cx="7122200" cy="599064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공병현</a:t>
            </a:r>
            <a:r>
              <a:rPr lang="en-US" altLang="ko-KR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ko-KR" alt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얼굴 인식</a:t>
            </a:r>
            <a:r>
              <a:rPr 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, RFID</a:t>
            </a:r>
            <a:endParaRPr lang="en-US" sz="3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7" name="Text 3"/>
          <p:cNvSpPr/>
          <p:nvPr/>
        </p:nvSpPr>
        <p:spPr>
          <a:xfrm>
            <a:off x="6264222" y="3706481"/>
            <a:ext cx="7122200" cy="524735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신은상</a:t>
            </a:r>
            <a:r>
              <a:rPr lang="en-US" altLang="ko-KR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altLang="ko-KR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ko-KR" alt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문자 인식</a:t>
            </a:r>
            <a:r>
              <a:rPr lang="en-US" altLang="ko-KR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, PPT</a:t>
            </a:r>
            <a:endParaRPr lang="en-US" altLang="ko-KR" sz="3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8" name="Text 4"/>
          <p:cNvSpPr/>
          <p:nvPr/>
        </p:nvSpPr>
        <p:spPr>
          <a:xfrm>
            <a:off x="6264222" y="4894477"/>
            <a:ext cx="7122200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이중섭</a:t>
            </a:r>
            <a:r>
              <a:rPr lang="en-US" altLang="ko-KR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ko-KR" alt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사물 인식</a:t>
            </a:r>
            <a:r>
              <a:rPr lang="en-US" altLang="ko-KR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,</a:t>
            </a:r>
            <a:r>
              <a:rPr lang="ko-KR" alt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모델 트레이닝</a:t>
            </a:r>
            <a:endParaRPr lang="ko-KR" altLang="en-US" sz="3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10" name="Text 4"/>
          <p:cNvSpPr/>
          <p:nvPr/>
        </p:nvSpPr>
        <p:spPr>
          <a:xfrm>
            <a:off x="6264222" y="6121207"/>
            <a:ext cx="7122200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ko-KR" alt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최영중</a:t>
            </a:r>
            <a:r>
              <a:rPr lang="en-US" altLang="ko-KR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ko-KR" alt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음성 인식</a:t>
            </a:r>
            <a:r>
              <a:rPr lang="en-US" altLang="ko-KR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,</a:t>
            </a:r>
            <a:r>
              <a:rPr lang="ko-KR" alt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altLang="ko-KR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UI</a:t>
            </a:r>
            <a:endParaRPr lang="en-US" altLang="ko-KR" sz="3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1041470" y="971760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altLang="ko-KR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2.</a:t>
            </a:r>
            <a:r>
              <a:rPr lang="ko-KR" altLang="en-US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 </a:t>
            </a:r>
            <a:r>
              <a:rPr lang="en-US" altLang="ko-KR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AI</a:t>
            </a:r>
            <a:r>
              <a:rPr lang="ko-KR" altLang="en-US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 </a:t>
            </a:r>
            <a:r>
              <a:rPr lang="en-US" altLang="ko-KR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Inventory </a:t>
            </a:r>
            <a:endParaRPr lang="en-US" altLang="ko-KR" sz="4374" b="1" kern="0" spc="-87">
              <a:solidFill>
                <a:srgbClr val="000000"/>
              </a:solidFill>
              <a:latin typeface="adonis-web"/>
              <a:ea typeface="adonis-web"/>
              <a:cs typeface="adonis-web"/>
            </a:endParaRPr>
          </a:p>
        </p:txBody>
      </p:sp>
      <p:sp>
        <p:nvSpPr>
          <p:cNvPr id="5" name="Text 2"/>
          <p:cNvSpPr/>
          <p:nvPr/>
        </p:nvSpPr>
        <p:spPr>
          <a:xfrm>
            <a:off x="812387" y="2402516"/>
            <a:ext cx="11820697" cy="35540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얼굴인식</a:t>
            </a: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과</a:t>
            </a:r>
            <a:r>
              <a:rPr 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보안</a:t>
            </a:r>
            <a:endParaRPr lang="en-US" sz="20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8692160" y="2402516"/>
            <a:ext cx="9578102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인력과 비용의 최소화</a:t>
            </a:r>
            <a:endParaRPr lang="ko-KR" altLang="en-US" sz="20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12387" y="4340050"/>
            <a:ext cx="9578102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en-US" altLang="ko-KR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(</a:t>
            </a:r>
            <a:r>
              <a:rPr 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사용자 친화적인</a:t>
            </a:r>
            <a:r>
              <a:rPr lang="en-US" altLang="ko-KR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)</a:t>
            </a:r>
            <a:r>
              <a:rPr 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Interface</a:t>
            </a:r>
            <a:endParaRPr lang="en-US" sz="20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12" name="Text 8"/>
          <p:cNvSpPr/>
          <p:nvPr/>
        </p:nvSpPr>
        <p:spPr>
          <a:xfrm>
            <a:off x="8692160" y="4340050"/>
            <a:ext cx="9578102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실시간 재고파악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700682" y="374431"/>
            <a:ext cx="6614518" cy="512207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4033"/>
              </a:lnSpc>
              <a:buNone/>
              <a:defRPr/>
            </a:pPr>
            <a:r>
              <a:rPr lang="en-US" altLang="ko-KR" sz="4400" b="1" kern="0" spc="-65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3. </a:t>
            </a:r>
            <a:r>
              <a:rPr lang="en-US" sz="4400" b="1" kern="0" spc="-65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Flow</a:t>
            </a:r>
            <a:r>
              <a:rPr lang="en-US" altLang="ko-KR" sz="4400" b="1" kern="0" spc="-65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 Chat</a:t>
            </a:r>
            <a:endParaRPr lang="en-US" altLang="ko-KR" sz="4400" b="1" kern="0" spc="-65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grpSp>
        <p:nvGrpSpPr>
          <p:cNvPr id="47" name=""/>
          <p:cNvGrpSpPr/>
          <p:nvPr/>
        </p:nvGrpSpPr>
        <p:grpSpPr>
          <a:xfrm rot="0">
            <a:off x="3712666" y="1291947"/>
            <a:ext cx="4176236" cy="6485573"/>
            <a:chOff x="3712666" y="1291947"/>
            <a:chExt cx="4176236" cy="6485573"/>
          </a:xfrm>
        </p:grpSpPr>
        <p:sp>
          <p:nvSpPr>
            <p:cNvPr id="6" name="Shape 3"/>
            <p:cNvSpPr/>
            <p:nvPr/>
          </p:nvSpPr>
          <p:spPr>
            <a:xfrm>
              <a:off x="4081403" y="1587877"/>
              <a:ext cx="573643" cy="32742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5" name="Shape 2"/>
            <p:cNvSpPr/>
            <p:nvPr/>
          </p:nvSpPr>
          <p:spPr>
            <a:xfrm>
              <a:off x="3880723" y="1291947"/>
              <a:ext cx="32742" cy="6485573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7" name="Shape 4"/>
            <p:cNvSpPr/>
            <p:nvPr/>
          </p:nvSpPr>
          <p:spPr>
            <a:xfrm>
              <a:off x="3712666" y="1419939"/>
              <a:ext cx="368737" cy="368737"/>
            </a:xfrm>
            <a:prstGeom prst="roundRect">
              <a:avLst>
                <a:gd name="adj" fmla="val 20004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8" name="Text 5"/>
            <p:cNvSpPr/>
            <p:nvPr/>
          </p:nvSpPr>
          <p:spPr>
            <a:xfrm>
              <a:off x="3829467" y="1450657"/>
              <a:ext cx="135017" cy="30730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420"/>
                </a:lnSpc>
                <a:buNone/>
                <a:defRPr/>
              </a:pPr>
              <a:r>
                <a:rPr lang="en-US" sz="1936" b="1" kern="0" spc="-39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1</a:t>
              </a:r>
              <a:endParaRPr lang="en-US" sz="1936"/>
            </a:p>
          </p:txBody>
        </p:sp>
        <p:sp>
          <p:nvSpPr>
            <p:cNvPr id="9" name="Text 6"/>
            <p:cNvSpPr/>
            <p:nvPr/>
          </p:nvSpPr>
          <p:spPr>
            <a:xfrm>
              <a:off x="4798576" y="1455777"/>
              <a:ext cx="3090326" cy="256103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17"/>
                </a:lnSpc>
                <a:buNone/>
                <a:defRPr/>
              </a:pPr>
              <a:r>
                <a:rPr lang="ko-KR" alt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출입하는 사람의 탐지</a:t>
              </a:r>
              <a:endParaRPr lang="ko-KR" altLang="en-US" sz="1612" b="1" kern="0" spc="-32">
                <a:solidFill>
                  <a:srgbClr val="272525"/>
                </a:solidFill>
                <a:latin typeface="Verdana"/>
                <a:ea typeface="adonis-web"/>
                <a:cs typeface="adonis-web"/>
              </a:endParaRPr>
            </a:p>
          </p:txBody>
        </p:sp>
      </p:grpSp>
      <p:grpSp>
        <p:nvGrpSpPr>
          <p:cNvPr id="38" name=""/>
          <p:cNvGrpSpPr/>
          <p:nvPr/>
        </p:nvGrpSpPr>
        <p:grpSpPr>
          <a:xfrm rot="0">
            <a:off x="3712666" y="2528173"/>
            <a:ext cx="4176236" cy="368737"/>
            <a:chOff x="3712666" y="2528173"/>
            <a:chExt cx="4176236" cy="368737"/>
          </a:xfrm>
        </p:grpSpPr>
        <p:sp>
          <p:nvSpPr>
            <p:cNvPr id="11" name="Shape 8"/>
            <p:cNvSpPr/>
            <p:nvPr/>
          </p:nvSpPr>
          <p:spPr>
            <a:xfrm>
              <a:off x="4081403" y="2696111"/>
              <a:ext cx="573643" cy="32742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2" name="Shape 9"/>
            <p:cNvSpPr/>
            <p:nvPr/>
          </p:nvSpPr>
          <p:spPr>
            <a:xfrm>
              <a:off x="3712666" y="2528173"/>
              <a:ext cx="368737" cy="368737"/>
            </a:xfrm>
            <a:prstGeom prst="roundRect">
              <a:avLst>
                <a:gd name="adj" fmla="val 20004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3" name="Text 10"/>
            <p:cNvSpPr/>
            <p:nvPr/>
          </p:nvSpPr>
          <p:spPr>
            <a:xfrm>
              <a:off x="3829467" y="2558891"/>
              <a:ext cx="135017" cy="30730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420"/>
                </a:lnSpc>
                <a:buNone/>
                <a:defRPr/>
              </a:pPr>
              <a:r>
                <a:rPr lang="en-US" sz="1936" b="1" kern="0" spc="-39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2</a:t>
              </a:r>
              <a:endParaRPr lang="en-US" sz="1936"/>
            </a:p>
          </p:txBody>
        </p:sp>
        <p:sp>
          <p:nvSpPr>
            <p:cNvPr id="14" name="Text 11"/>
            <p:cNvSpPr/>
            <p:nvPr/>
          </p:nvSpPr>
          <p:spPr>
            <a:xfrm>
              <a:off x="4798576" y="2528173"/>
              <a:ext cx="3090326" cy="29194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17"/>
                </a:lnSpc>
                <a:buNone/>
                <a:defRPr/>
              </a:pPr>
              <a:r>
                <a:rPr lang="ko-KR" alt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탐지된 사람의 신원 파악</a:t>
              </a:r>
              <a:endParaRPr lang="ko-KR" altLang="en-US" sz="1612" b="1" kern="0" spc="-32">
                <a:solidFill>
                  <a:srgbClr val="272525"/>
                </a:solidFill>
                <a:latin typeface="Verdana"/>
                <a:ea typeface="adonis-web"/>
                <a:cs typeface="adonis-web"/>
              </a:endParaRPr>
            </a:p>
          </p:txBody>
        </p:sp>
      </p:grpSp>
      <p:grpSp>
        <p:nvGrpSpPr>
          <p:cNvPr id="39" name=""/>
          <p:cNvGrpSpPr/>
          <p:nvPr/>
        </p:nvGrpSpPr>
        <p:grpSpPr>
          <a:xfrm rot="0">
            <a:off x="3712666" y="3636407"/>
            <a:ext cx="3602534" cy="368737"/>
            <a:chOff x="3712666" y="3636407"/>
            <a:chExt cx="3602534" cy="368737"/>
          </a:xfrm>
        </p:grpSpPr>
        <p:sp>
          <p:nvSpPr>
            <p:cNvPr id="16" name="Shape 13"/>
            <p:cNvSpPr/>
            <p:nvPr/>
          </p:nvSpPr>
          <p:spPr>
            <a:xfrm>
              <a:off x="4081403" y="3804345"/>
              <a:ext cx="573643" cy="32742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7" name="Shape 14"/>
            <p:cNvSpPr/>
            <p:nvPr/>
          </p:nvSpPr>
          <p:spPr>
            <a:xfrm>
              <a:off x="3712666" y="3636407"/>
              <a:ext cx="368737" cy="368737"/>
            </a:xfrm>
            <a:prstGeom prst="roundRect">
              <a:avLst>
                <a:gd name="adj" fmla="val 20004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8" name="Text 15"/>
            <p:cNvSpPr/>
            <p:nvPr/>
          </p:nvSpPr>
          <p:spPr>
            <a:xfrm>
              <a:off x="3829467" y="3667125"/>
              <a:ext cx="135017" cy="30730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420"/>
                </a:lnSpc>
                <a:buNone/>
                <a:defRPr/>
              </a:pPr>
              <a:r>
                <a:rPr lang="en-US" sz="1936" b="1" kern="0" spc="-39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3</a:t>
              </a:r>
              <a:endParaRPr lang="en-US" sz="1936"/>
            </a:p>
          </p:txBody>
        </p:sp>
        <p:sp>
          <p:nvSpPr>
            <p:cNvPr id="19" name="Text 16"/>
            <p:cNvSpPr/>
            <p:nvPr/>
          </p:nvSpPr>
          <p:spPr>
            <a:xfrm>
              <a:off x="4798576" y="3672245"/>
              <a:ext cx="2516624" cy="256103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17"/>
                </a:lnSpc>
                <a:buNone/>
                <a:defRPr/>
              </a:pPr>
              <a:r>
                <a:rPr lang="ko-KR" alt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음성 인식</a:t>
              </a:r>
              <a:r>
                <a:rPr lang="en-US" altLang="ko-KR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,</a:t>
              </a:r>
              <a:r>
                <a:rPr lang="ko-KR" alt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 키워드 입력</a:t>
              </a:r>
              <a:endParaRPr lang="ko-KR" altLang="en-US" sz="1612" b="1" kern="0" spc="-32">
                <a:solidFill>
                  <a:srgbClr val="272525"/>
                </a:solidFill>
                <a:latin typeface="Verdana"/>
                <a:ea typeface="adonis-web"/>
                <a:cs typeface="adonis-web"/>
              </a:endParaRPr>
            </a:p>
          </p:txBody>
        </p:sp>
      </p:grpSp>
      <p:grpSp>
        <p:nvGrpSpPr>
          <p:cNvPr id="40" name=""/>
          <p:cNvGrpSpPr/>
          <p:nvPr/>
        </p:nvGrpSpPr>
        <p:grpSpPr>
          <a:xfrm rot="0">
            <a:off x="3712666" y="4744641"/>
            <a:ext cx="5032112" cy="368737"/>
            <a:chOff x="3712666" y="4744641"/>
            <a:chExt cx="5032112" cy="368737"/>
          </a:xfrm>
        </p:grpSpPr>
        <p:sp>
          <p:nvSpPr>
            <p:cNvPr id="21" name="Shape 18"/>
            <p:cNvSpPr/>
            <p:nvPr/>
          </p:nvSpPr>
          <p:spPr>
            <a:xfrm>
              <a:off x="4081403" y="4912578"/>
              <a:ext cx="573643" cy="32742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2" name="Shape 19"/>
            <p:cNvSpPr/>
            <p:nvPr/>
          </p:nvSpPr>
          <p:spPr>
            <a:xfrm>
              <a:off x="3712666" y="4744641"/>
              <a:ext cx="368737" cy="368737"/>
            </a:xfrm>
            <a:prstGeom prst="roundRect">
              <a:avLst>
                <a:gd name="adj" fmla="val 20004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3" name="Text 20"/>
            <p:cNvSpPr/>
            <p:nvPr/>
          </p:nvSpPr>
          <p:spPr>
            <a:xfrm>
              <a:off x="3829467" y="4775359"/>
              <a:ext cx="135017" cy="30730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420"/>
                </a:lnSpc>
                <a:buNone/>
                <a:defRPr/>
              </a:pPr>
              <a:r>
                <a:rPr lang="en-US" sz="1936" b="1" kern="0" spc="-39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4</a:t>
              </a:r>
              <a:endParaRPr lang="en-US" sz="1936"/>
            </a:p>
          </p:txBody>
        </p:sp>
        <p:sp>
          <p:nvSpPr>
            <p:cNvPr id="24" name="Text 21"/>
            <p:cNvSpPr/>
            <p:nvPr/>
          </p:nvSpPr>
          <p:spPr>
            <a:xfrm>
              <a:off x="4798576" y="4780478"/>
              <a:ext cx="3946202" cy="256103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17"/>
                </a:lnSpc>
                <a:buNone/>
                <a:defRPr/>
              </a:pPr>
              <a:r>
                <a:rPr lang="en-US" altLang="ko-KR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DB</a:t>
              </a:r>
              <a:r>
                <a:rPr lang="ko-KR" alt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 데이터와 영상 정보 대조</a:t>
              </a:r>
              <a:endParaRPr lang="ko-KR" altLang="en-US" sz="1612" b="1" kern="0" spc="-32">
                <a:solidFill>
                  <a:srgbClr val="272525"/>
                </a:solidFill>
                <a:latin typeface="Verdana"/>
                <a:ea typeface="adonis-web"/>
                <a:cs typeface="adonis-web"/>
              </a:endParaRPr>
            </a:p>
          </p:txBody>
        </p:sp>
      </p:grpSp>
      <p:grpSp>
        <p:nvGrpSpPr>
          <p:cNvPr id="41" name=""/>
          <p:cNvGrpSpPr/>
          <p:nvPr/>
        </p:nvGrpSpPr>
        <p:grpSpPr>
          <a:xfrm rot="0">
            <a:off x="3712666" y="5852874"/>
            <a:ext cx="5032112" cy="368737"/>
            <a:chOff x="3712666" y="5852874"/>
            <a:chExt cx="5032112" cy="368737"/>
          </a:xfrm>
        </p:grpSpPr>
        <p:sp>
          <p:nvSpPr>
            <p:cNvPr id="26" name="Shape 23"/>
            <p:cNvSpPr/>
            <p:nvPr/>
          </p:nvSpPr>
          <p:spPr>
            <a:xfrm>
              <a:off x="4081403" y="6020812"/>
              <a:ext cx="573643" cy="32742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7" name="Shape 24"/>
            <p:cNvSpPr/>
            <p:nvPr/>
          </p:nvSpPr>
          <p:spPr>
            <a:xfrm>
              <a:off x="3712666" y="5852874"/>
              <a:ext cx="368737" cy="368737"/>
            </a:xfrm>
            <a:prstGeom prst="roundRect">
              <a:avLst>
                <a:gd name="adj" fmla="val 20004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8" name="Text 25"/>
            <p:cNvSpPr/>
            <p:nvPr/>
          </p:nvSpPr>
          <p:spPr>
            <a:xfrm>
              <a:off x="3829467" y="5883593"/>
              <a:ext cx="135017" cy="30730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420"/>
                </a:lnSpc>
                <a:buNone/>
                <a:defRPr/>
              </a:pPr>
              <a:r>
                <a:rPr lang="en-US" sz="1936" b="1" kern="0" spc="-39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5</a:t>
              </a:r>
              <a:endParaRPr lang="en-US" sz="1936"/>
            </a:p>
          </p:txBody>
        </p:sp>
        <p:sp>
          <p:nvSpPr>
            <p:cNvPr id="29" name="Text 26"/>
            <p:cNvSpPr/>
            <p:nvPr/>
          </p:nvSpPr>
          <p:spPr>
            <a:xfrm>
              <a:off x="4798576" y="5888712"/>
              <a:ext cx="3946202" cy="256103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17"/>
                </a:lnSpc>
                <a:buNone/>
                <a:defRPr/>
              </a:pPr>
              <a:r>
                <a:rPr lang="ko-KR" alt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위치 안내</a:t>
              </a:r>
              <a:endParaRPr lang="ko-KR" altLang="en-US" sz="1612" b="1" kern="0" spc="-32">
                <a:solidFill>
                  <a:srgbClr val="272525"/>
                </a:solidFill>
                <a:latin typeface="Verdana"/>
                <a:ea typeface="adonis-web"/>
                <a:cs typeface="adonis-web"/>
              </a:endParaRPr>
            </a:p>
          </p:txBody>
        </p:sp>
      </p:grpSp>
      <p:grpSp>
        <p:nvGrpSpPr>
          <p:cNvPr id="44" name=""/>
          <p:cNvGrpSpPr/>
          <p:nvPr/>
        </p:nvGrpSpPr>
        <p:grpSpPr>
          <a:xfrm rot="0">
            <a:off x="3712666" y="6961108"/>
            <a:ext cx="4176236" cy="368737"/>
            <a:chOff x="3712666" y="6961108"/>
            <a:chExt cx="4176236" cy="368737"/>
          </a:xfrm>
        </p:grpSpPr>
        <p:sp>
          <p:nvSpPr>
            <p:cNvPr id="31" name="Shape 28"/>
            <p:cNvSpPr/>
            <p:nvPr/>
          </p:nvSpPr>
          <p:spPr>
            <a:xfrm>
              <a:off x="4081403" y="7129046"/>
              <a:ext cx="573643" cy="32742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32" name="Shape 29"/>
            <p:cNvSpPr/>
            <p:nvPr/>
          </p:nvSpPr>
          <p:spPr>
            <a:xfrm>
              <a:off x="3712666" y="6961108"/>
              <a:ext cx="368737" cy="368737"/>
            </a:xfrm>
            <a:prstGeom prst="roundRect">
              <a:avLst>
                <a:gd name="adj" fmla="val 20004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33" name="Text 30"/>
            <p:cNvSpPr/>
            <p:nvPr/>
          </p:nvSpPr>
          <p:spPr>
            <a:xfrm>
              <a:off x="3829467" y="6991826"/>
              <a:ext cx="135017" cy="30730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420"/>
                </a:lnSpc>
                <a:buNone/>
                <a:defRPr/>
              </a:pPr>
              <a:r>
                <a:rPr lang="en-US" sz="1936" b="1" kern="0" spc="-39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6</a:t>
              </a:r>
              <a:endParaRPr lang="en-US" sz="1936"/>
            </a:p>
          </p:txBody>
        </p:sp>
        <p:sp>
          <p:nvSpPr>
            <p:cNvPr id="34" name="Text 31"/>
            <p:cNvSpPr/>
            <p:nvPr/>
          </p:nvSpPr>
          <p:spPr>
            <a:xfrm>
              <a:off x="4798576" y="6996946"/>
              <a:ext cx="3090326" cy="256102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17"/>
                </a:lnSpc>
                <a:buNone/>
                <a:defRPr/>
              </a:pPr>
              <a:r>
                <a:rPr 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반출</a:t>
              </a:r>
              <a:r>
                <a:rPr lang="ko-KR" alt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 </a:t>
              </a:r>
              <a:r>
                <a:rPr 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시 RFID</a:t>
              </a:r>
              <a:r>
                <a:rPr lang="ko-KR" alt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 기록</a:t>
              </a:r>
              <a:r>
                <a:rPr lang="en-US" altLang="ko-KR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,</a:t>
              </a:r>
              <a:r>
                <a:rPr lang="ko-KR" alt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 얼굴 인식</a:t>
              </a:r>
              <a:endParaRPr lang="ko-KR" altLang="en-US" sz="1612" b="1" kern="0" spc="-32">
                <a:solidFill>
                  <a:srgbClr val="272525"/>
                </a:solidFill>
                <a:latin typeface="Verdana"/>
                <a:ea typeface="adonis-web"/>
                <a:cs typeface="adonis-web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1231092" y="575496"/>
            <a:ext cx="10555960" cy="1084750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3827"/>
              </a:lnSpc>
              <a:buNone/>
              <a:defRPr/>
            </a:pPr>
            <a:endParaRPr lang="en-US" sz="4400" b="1" kern="0" spc="-61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  <a:p>
            <a:pPr marL="0" lvl="0" indent="0">
              <a:lnSpc>
                <a:spcPts val="3827"/>
              </a:lnSpc>
              <a:buNone/>
              <a:defRPr/>
            </a:pPr>
            <a:r>
              <a:rPr lang="en-US" altLang="ko-KR" sz="4400" b="1" kern="0" spc="-61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4. High Level Design</a:t>
            </a:r>
            <a:endParaRPr lang="en-US" altLang="ko-KR" sz="4400" b="1" kern="0" spc="-61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7" name="Text 2"/>
          <p:cNvSpPr/>
          <p:nvPr/>
        </p:nvSpPr>
        <p:spPr>
          <a:xfrm>
            <a:off x="3838456" y="8483322"/>
            <a:ext cx="6953488" cy="24872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1960"/>
              </a:lnSpc>
              <a:buNone/>
              <a:defRPr/>
            </a:pPr>
            <a:endParaRPr lang="en-US" sz="1225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231092" y="1952625"/>
            <a:ext cx="9191460" cy="62769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en-US" altLang="ko-KR"/>
          </a:p>
        </p:txBody>
      </p:sp>
      <p:sp>
        <p:nvSpPr>
          <p:cNvPr id="4" name="Text 1"/>
          <p:cNvSpPr/>
          <p:nvPr/>
        </p:nvSpPr>
        <p:spPr>
          <a:xfrm>
            <a:off x="1303433" y="286129"/>
            <a:ext cx="11701374" cy="72304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3827"/>
              </a:lnSpc>
              <a:buNone/>
              <a:defRPr/>
            </a:pPr>
            <a:endParaRPr lang="en-US" sz="4400" b="1" kern="0" spc="-61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  <a:p>
            <a:pPr marL="0" lvl="0" indent="0">
              <a:lnSpc>
                <a:spcPts val="3827"/>
              </a:lnSpc>
              <a:buNone/>
              <a:defRPr/>
            </a:pPr>
            <a:r>
              <a:rPr lang="en-US" altLang="ko-KR" sz="4400" b="1" kern="0" spc="-61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4. Low Level Design</a:t>
            </a:r>
            <a:endParaRPr lang="en-US" altLang="ko-KR" sz="4400" b="1" kern="0" spc="-61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7" name="Text 2"/>
          <p:cNvSpPr/>
          <p:nvPr/>
        </p:nvSpPr>
        <p:spPr>
          <a:xfrm>
            <a:off x="3838456" y="8483322"/>
            <a:ext cx="6953488" cy="24872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1960"/>
              </a:lnSpc>
              <a:buNone/>
              <a:defRPr/>
            </a:pPr>
            <a:endParaRPr lang="en-US" sz="1225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07562" y="1466850"/>
            <a:ext cx="10084382" cy="65216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742429" y="954416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altLang="ko-KR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5. Schedule</a:t>
            </a:r>
            <a:endParaRPr lang="en-US" altLang="ko-KR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42429" y="1813420"/>
            <a:ext cx="13429229" cy="23013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742429" y="954416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altLang="ko-KR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5. Schedule</a:t>
            </a:r>
            <a:endParaRPr lang="en-US" altLang="ko-KR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42429" y="1813420"/>
            <a:ext cx="13138472" cy="2701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PptxGenJS</ep:Company>
  <ep:Words>224</ep:Words>
  <ep:PresentationFormat>On-screen Show (16:9)</ep:PresentationFormat>
  <ep:Paragraphs>48</ep:Paragraphs>
  <ep:Slides>19</ep:Slides>
  <ep:Notes>18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ep:HeadingPairs>
  <ep:TitlesOfParts>
    <vt:vector size="20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2024-03-19T07:56:25.000</dcterms:created>
  <dc:creator>PptxGenJS</dc:creator>
  <cp:lastModifiedBy>Mazogorath</cp:lastModifiedBy>
  <dcterms:modified xsi:type="dcterms:W3CDTF">2024-03-21T16:34:59.030</dcterms:modified>
  <cp:revision>596</cp:revision>
  <dc:subject>PptxGenJS Presentation</dc:subject>
  <dc:title>PptxGenJS Presentation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